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igh Cruiser" charset="1" panose="00000000000000000000"/>
      <p:regular r:id="rId19"/>
    </p:embeddedFont>
    <p:embeddedFont>
      <p:font typeface="Glacial Indifference" charset="1" panose="00000000000000000000"/>
      <p:regular r:id="rId20"/>
    </p:embeddedFont>
    <p:embeddedFont>
      <p:font typeface="Glacial Indifference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jpe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4.jpe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9354">
            <a:off x="-1077141" y="2103430"/>
            <a:ext cx="2865458" cy="4894416"/>
          </a:xfrm>
          <a:custGeom>
            <a:avLst/>
            <a:gdLst/>
            <a:ahLst/>
            <a:cxnLst/>
            <a:rect r="r" b="b" t="t" l="l"/>
            <a:pathLst>
              <a:path h="4894416" w="2865458">
                <a:moveTo>
                  <a:pt x="0" y="0"/>
                </a:moveTo>
                <a:lnTo>
                  <a:pt x="2865458" y="0"/>
                </a:lnTo>
                <a:lnTo>
                  <a:pt x="2865458" y="4894416"/>
                </a:lnTo>
                <a:lnTo>
                  <a:pt x="0" y="4894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09421" y="2100466"/>
            <a:ext cx="12969283" cy="136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5"/>
              </a:lnSpc>
              <a:spcBef>
                <a:spcPct val="0"/>
              </a:spcBef>
            </a:pPr>
            <a:r>
              <a:rPr lang="en-US" sz="8032">
                <a:solidFill>
                  <a:srgbClr val="FF3131"/>
                </a:solidFill>
                <a:latin typeface="High Cruiser"/>
                <a:ea typeface="High Cruiser"/>
                <a:cs typeface="High Cruiser"/>
                <a:sym typeface="High Cruiser"/>
              </a:rPr>
              <a:t>FROM WITNESS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4303" y="3325196"/>
            <a:ext cx="13959518" cy="129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5"/>
              </a:lnSpc>
              <a:spcBef>
                <a:spcPct val="0"/>
              </a:spcBef>
            </a:pPr>
            <a:r>
              <a:rPr lang="en-US" sz="7554">
                <a:solidFill>
                  <a:srgbClr val="BFE866"/>
                </a:solidFill>
                <a:latin typeface="High Cruiser"/>
                <a:ea typeface="High Cruiser"/>
                <a:cs typeface="High Cruiser"/>
                <a:sym typeface="High Cruiser"/>
              </a:rPr>
              <a:t>TO CHANGE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38037">
            <a:off x="157825" y="5892190"/>
            <a:ext cx="3312956" cy="3228626"/>
          </a:xfrm>
          <a:custGeom>
            <a:avLst/>
            <a:gdLst/>
            <a:ahLst/>
            <a:cxnLst/>
            <a:rect r="r" b="b" t="t" l="l"/>
            <a:pathLst>
              <a:path h="3228626" w="3312956">
                <a:moveTo>
                  <a:pt x="0" y="0"/>
                </a:moveTo>
                <a:lnTo>
                  <a:pt x="3312956" y="0"/>
                </a:lnTo>
                <a:lnTo>
                  <a:pt x="3312956" y="3228626"/>
                </a:lnTo>
                <a:lnTo>
                  <a:pt x="0" y="3228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84078" y="-95123"/>
            <a:ext cx="5497695" cy="4368168"/>
          </a:xfrm>
          <a:custGeom>
            <a:avLst/>
            <a:gdLst/>
            <a:ahLst/>
            <a:cxnLst/>
            <a:rect r="r" b="b" t="t" l="l"/>
            <a:pathLst>
              <a:path h="4368168" w="5497695">
                <a:moveTo>
                  <a:pt x="0" y="0"/>
                </a:moveTo>
                <a:lnTo>
                  <a:pt x="5497694" y="0"/>
                </a:lnTo>
                <a:lnTo>
                  <a:pt x="5497694" y="4368169"/>
                </a:lnTo>
                <a:lnTo>
                  <a:pt x="0" y="4368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7392" y="5044607"/>
            <a:ext cx="8193216" cy="246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FFE8AE"/>
                </a:solidFill>
                <a:latin typeface="High Cruiser"/>
                <a:ea typeface="High Cruiser"/>
                <a:cs typeface="High Cruiser"/>
                <a:sym typeface="High Cruiser"/>
              </a:rPr>
              <a:t>Team:AlgoAllies</a:t>
            </a:r>
          </a:p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FFE8AE"/>
                </a:solidFill>
                <a:latin typeface="High Cruiser"/>
                <a:ea typeface="High Cruiser"/>
                <a:cs typeface="High Cruiser"/>
                <a:sym typeface="High Cruiser"/>
              </a:rPr>
              <a:t>Hana Ali</a:t>
            </a:r>
          </a:p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FE8AE"/>
                </a:solidFill>
                <a:latin typeface="High Cruiser"/>
                <a:ea typeface="High Cruiser"/>
                <a:cs typeface="High Cruiser"/>
                <a:sym typeface="High Cruiser"/>
              </a:rPr>
              <a:t>Manish Kumar Jawalkar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483029">
            <a:off x="14623619" y="2284526"/>
            <a:ext cx="3003445" cy="2992523"/>
          </a:xfrm>
          <a:custGeom>
            <a:avLst/>
            <a:gdLst/>
            <a:ahLst/>
            <a:cxnLst/>
            <a:rect r="r" b="b" t="t" l="l"/>
            <a:pathLst>
              <a:path h="2992523" w="3003445">
                <a:moveTo>
                  <a:pt x="0" y="0"/>
                </a:moveTo>
                <a:lnTo>
                  <a:pt x="3003445" y="0"/>
                </a:lnTo>
                <a:lnTo>
                  <a:pt x="3003445" y="2992523"/>
                </a:lnTo>
                <a:lnTo>
                  <a:pt x="0" y="29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56568">
            <a:off x="6747681" y="7632357"/>
            <a:ext cx="4092762" cy="3251885"/>
          </a:xfrm>
          <a:custGeom>
            <a:avLst/>
            <a:gdLst/>
            <a:ahLst/>
            <a:cxnLst/>
            <a:rect r="r" b="b" t="t" l="l"/>
            <a:pathLst>
              <a:path h="3251885" w="4092762">
                <a:moveTo>
                  <a:pt x="0" y="0"/>
                </a:moveTo>
                <a:lnTo>
                  <a:pt x="4092762" y="0"/>
                </a:lnTo>
                <a:lnTo>
                  <a:pt x="4092762" y="3251886"/>
                </a:lnTo>
                <a:lnTo>
                  <a:pt x="0" y="3251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78327" y="432552"/>
            <a:ext cx="1192295" cy="1192295"/>
          </a:xfrm>
          <a:custGeom>
            <a:avLst/>
            <a:gdLst/>
            <a:ahLst/>
            <a:cxnLst/>
            <a:rect r="r" b="b" t="t" l="l"/>
            <a:pathLst>
              <a:path h="1192295" w="1192295">
                <a:moveTo>
                  <a:pt x="0" y="0"/>
                </a:moveTo>
                <a:lnTo>
                  <a:pt x="1192295" y="0"/>
                </a:lnTo>
                <a:lnTo>
                  <a:pt x="1192295" y="1192296"/>
                </a:lnTo>
                <a:lnTo>
                  <a:pt x="0" y="1192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1015">
            <a:off x="13120924" y="7796609"/>
            <a:ext cx="1624003" cy="1624003"/>
          </a:xfrm>
          <a:custGeom>
            <a:avLst/>
            <a:gdLst/>
            <a:ahLst/>
            <a:cxnLst/>
            <a:rect r="r" b="b" t="t" l="l"/>
            <a:pathLst>
              <a:path h="1624003" w="1624003">
                <a:moveTo>
                  <a:pt x="0" y="0"/>
                </a:moveTo>
                <a:lnTo>
                  <a:pt x="1624002" y="0"/>
                </a:lnTo>
                <a:lnTo>
                  <a:pt x="1624002" y="1624003"/>
                </a:lnTo>
                <a:lnTo>
                  <a:pt x="0" y="16240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394" y="1234892"/>
            <a:ext cx="1840244" cy="1037229"/>
          </a:xfrm>
          <a:custGeom>
            <a:avLst/>
            <a:gdLst/>
            <a:ahLst/>
            <a:cxnLst/>
            <a:rect r="r" b="b" t="t" l="l"/>
            <a:pathLst>
              <a:path h="1037229" w="1840244">
                <a:moveTo>
                  <a:pt x="0" y="0"/>
                </a:moveTo>
                <a:lnTo>
                  <a:pt x="1840244" y="0"/>
                </a:lnTo>
                <a:lnTo>
                  <a:pt x="1840244" y="1037229"/>
                </a:lnTo>
                <a:lnTo>
                  <a:pt x="0" y="1037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1892" y="4697560"/>
            <a:ext cx="1433249" cy="1340975"/>
          </a:xfrm>
          <a:custGeom>
            <a:avLst/>
            <a:gdLst/>
            <a:ahLst/>
            <a:cxnLst/>
            <a:rect r="r" b="b" t="t" l="l"/>
            <a:pathLst>
              <a:path h="1340975" w="1433249">
                <a:moveTo>
                  <a:pt x="0" y="0"/>
                </a:moveTo>
                <a:lnTo>
                  <a:pt x="1433249" y="0"/>
                </a:lnTo>
                <a:lnTo>
                  <a:pt x="1433249" y="1340975"/>
                </a:lnTo>
                <a:lnTo>
                  <a:pt x="0" y="1340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2503" y="7587788"/>
            <a:ext cx="1412638" cy="1364961"/>
          </a:xfrm>
          <a:custGeom>
            <a:avLst/>
            <a:gdLst/>
            <a:ahLst/>
            <a:cxnLst/>
            <a:rect r="r" b="b" t="t" l="l"/>
            <a:pathLst>
              <a:path h="1364961" w="1412638">
                <a:moveTo>
                  <a:pt x="0" y="0"/>
                </a:moveTo>
                <a:lnTo>
                  <a:pt x="1412638" y="0"/>
                </a:lnTo>
                <a:lnTo>
                  <a:pt x="1412638" y="1364961"/>
                </a:lnTo>
                <a:lnTo>
                  <a:pt x="0" y="1364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5808" y="3008620"/>
            <a:ext cx="8403492" cy="4269759"/>
            <a:chOff x="0" y="0"/>
            <a:chExt cx="2213265" cy="11245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13265" cy="1124546"/>
            </a:xfrm>
            <a:custGeom>
              <a:avLst/>
              <a:gdLst/>
              <a:ahLst/>
              <a:cxnLst/>
              <a:rect r="r" b="b" t="t" l="l"/>
              <a:pathLst>
                <a:path h="1124546" w="2213265">
                  <a:moveTo>
                    <a:pt x="46064" y="0"/>
                  </a:moveTo>
                  <a:lnTo>
                    <a:pt x="2167202" y="0"/>
                  </a:lnTo>
                  <a:cubicBezTo>
                    <a:pt x="2192642" y="0"/>
                    <a:pt x="2213265" y="20623"/>
                    <a:pt x="2213265" y="46064"/>
                  </a:cubicBezTo>
                  <a:lnTo>
                    <a:pt x="2213265" y="1078482"/>
                  </a:lnTo>
                  <a:cubicBezTo>
                    <a:pt x="2213265" y="1103922"/>
                    <a:pt x="2192642" y="1124546"/>
                    <a:pt x="2167202" y="1124546"/>
                  </a:cubicBezTo>
                  <a:lnTo>
                    <a:pt x="46064" y="1124546"/>
                  </a:lnTo>
                  <a:cubicBezTo>
                    <a:pt x="20623" y="1124546"/>
                    <a:pt x="0" y="1103922"/>
                    <a:pt x="0" y="1078482"/>
                  </a:cubicBezTo>
                  <a:lnTo>
                    <a:pt x="0" y="46064"/>
                  </a:lnTo>
                  <a:cubicBezTo>
                    <a:pt x="0" y="20623"/>
                    <a:pt x="20623" y="0"/>
                    <a:pt x="46064" y="0"/>
                  </a:cubicBezTo>
                  <a:close/>
                </a:path>
              </a:pathLst>
            </a:custGeom>
            <a:solidFill>
              <a:srgbClr val="065212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13265" cy="1162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476103" y="4136818"/>
            <a:ext cx="7315186" cy="19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5"/>
              </a:lnSpc>
            </a:pPr>
            <a:r>
              <a:rPr lang="en-US" sz="6007">
                <a:solidFill>
                  <a:srgbClr val="BFE866"/>
                </a:solidFill>
                <a:latin typeface="High Cruiser"/>
                <a:ea typeface="High Cruiser"/>
                <a:cs typeface="High Cruiser"/>
                <a:sym typeface="High Cruiser"/>
              </a:rPr>
              <a:t>IMPACT AND BENEFITS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219698">
            <a:off x="9986577" y="7600104"/>
            <a:ext cx="4112754" cy="3783733"/>
          </a:xfrm>
          <a:custGeom>
            <a:avLst/>
            <a:gdLst/>
            <a:ahLst/>
            <a:cxnLst/>
            <a:rect r="r" b="b" t="t" l="l"/>
            <a:pathLst>
              <a:path h="3783733" w="4112754">
                <a:moveTo>
                  <a:pt x="0" y="0"/>
                </a:moveTo>
                <a:lnTo>
                  <a:pt x="4112753" y="0"/>
                </a:lnTo>
                <a:lnTo>
                  <a:pt x="4112753" y="3783734"/>
                </a:lnTo>
                <a:lnTo>
                  <a:pt x="0" y="37837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136595" y="840868"/>
            <a:ext cx="5451561" cy="2862506"/>
            <a:chOff x="0" y="0"/>
            <a:chExt cx="7268748" cy="381667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7268748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Strength in Numbers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13149"/>
              <a:ext cx="7268748" cy="280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When individuals unite for a shared goal, their collective voice has the potential to influence policies, practices, and industries.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3913821">
            <a:off x="11026177" y="-1633495"/>
            <a:ext cx="2865458" cy="4894416"/>
          </a:xfrm>
          <a:custGeom>
            <a:avLst/>
            <a:gdLst/>
            <a:ahLst/>
            <a:cxnLst/>
            <a:rect r="r" b="b" t="t" l="l"/>
            <a:pathLst>
              <a:path h="4894416" w="2865458">
                <a:moveTo>
                  <a:pt x="0" y="0"/>
                </a:moveTo>
                <a:lnTo>
                  <a:pt x="2865458" y="0"/>
                </a:lnTo>
                <a:lnTo>
                  <a:pt x="2865458" y="4894416"/>
                </a:lnTo>
                <a:lnTo>
                  <a:pt x="0" y="4894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136595" y="7278380"/>
            <a:ext cx="5468735" cy="2443406"/>
            <a:chOff x="0" y="0"/>
            <a:chExt cx="7291646" cy="325787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7268748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User Friendly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2898" y="1013149"/>
              <a:ext cx="7268748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Supports authorities with real-time crowd-sourced data.</a:t>
              </a:r>
            </a:p>
            <a:p>
              <a:pPr algn="ctr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 Incentivizes eco-friendly actions through rewards.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36595" y="3936795"/>
            <a:ext cx="5451561" cy="2862506"/>
            <a:chOff x="0" y="0"/>
            <a:chExt cx="7268748" cy="381667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7268748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Awareness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13149"/>
              <a:ext cx="7268748" cy="280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Encourages public participation in pollution control.</a:t>
              </a:r>
            </a:p>
            <a:p>
              <a:pPr algn="ctr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 Reduces vehicle emissions by tracking offenders.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973441">
            <a:off x="8710771" y="8156857"/>
            <a:ext cx="1192295" cy="1192295"/>
          </a:xfrm>
          <a:custGeom>
            <a:avLst/>
            <a:gdLst/>
            <a:ahLst/>
            <a:cxnLst/>
            <a:rect r="r" b="b" t="t" l="l"/>
            <a:pathLst>
              <a:path h="1192295" w="1192295">
                <a:moveTo>
                  <a:pt x="0" y="0"/>
                </a:moveTo>
                <a:lnTo>
                  <a:pt x="1192295" y="0"/>
                </a:lnTo>
                <a:lnTo>
                  <a:pt x="1192295" y="1192295"/>
                </a:lnTo>
                <a:lnTo>
                  <a:pt x="0" y="11922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092263">
            <a:off x="16146648" y="813713"/>
            <a:ext cx="1289282" cy="1289282"/>
          </a:xfrm>
          <a:custGeom>
            <a:avLst/>
            <a:gdLst/>
            <a:ahLst/>
            <a:cxnLst/>
            <a:rect r="r" b="b" t="t" l="l"/>
            <a:pathLst>
              <a:path h="1289282" w="1289282">
                <a:moveTo>
                  <a:pt x="0" y="0"/>
                </a:moveTo>
                <a:lnTo>
                  <a:pt x="1289282" y="0"/>
                </a:lnTo>
                <a:lnTo>
                  <a:pt x="1289282" y="1289283"/>
                </a:lnTo>
                <a:lnTo>
                  <a:pt x="0" y="12892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90099" y="5267654"/>
            <a:ext cx="8006799" cy="5334530"/>
          </a:xfrm>
          <a:custGeom>
            <a:avLst/>
            <a:gdLst/>
            <a:ahLst/>
            <a:cxnLst/>
            <a:rect r="r" b="b" t="t" l="l"/>
            <a:pathLst>
              <a:path h="5334530" w="8006799">
                <a:moveTo>
                  <a:pt x="0" y="0"/>
                </a:moveTo>
                <a:lnTo>
                  <a:pt x="8006800" y="0"/>
                </a:lnTo>
                <a:lnTo>
                  <a:pt x="8006800" y="5334530"/>
                </a:lnTo>
                <a:lnTo>
                  <a:pt x="0" y="533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9741" y="1558239"/>
            <a:ext cx="11008519" cy="118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10400" strike="noStrike" u="none">
                <a:solidFill>
                  <a:srgbClr val="BFE866"/>
                </a:solidFill>
                <a:latin typeface="High Cruiser"/>
                <a:ea typeface="High Cruiser"/>
                <a:cs typeface="High Cruiser"/>
                <a:sym typeface="High Cruiser"/>
              </a:rPr>
              <a:t>Future Scope 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9823" y="3414422"/>
            <a:ext cx="14653833" cy="520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74275" indent="-637138" lvl="1">
              <a:lnSpc>
                <a:spcPts val="8263"/>
              </a:lnSpc>
              <a:spcBef>
                <a:spcPct val="0"/>
              </a:spcBef>
              <a:buFont typeface="Arial"/>
              <a:buChar char="•"/>
            </a:pPr>
            <a:r>
              <a:rPr lang="en-US" sz="5902" strike="noStrike" u="none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AI-based filtering to detect fake reports.</a:t>
            </a:r>
          </a:p>
          <a:p>
            <a:pPr algn="l" marL="1274275" indent="-637138" lvl="1">
              <a:lnSpc>
                <a:spcPts val="8263"/>
              </a:lnSpc>
              <a:spcBef>
                <a:spcPct val="0"/>
              </a:spcBef>
              <a:buFont typeface="Arial"/>
              <a:buChar char="•"/>
            </a:pPr>
            <a:r>
              <a:rPr lang="en-US" sz="5902" strike="noStrike" u="none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Integration with government databases for automated tracking.</a:t>
            </a:r>
          </a:p>
          <a:p>
            <a:pPr algn="l" marL="1274275" indent="-637138" lvl="1">
              <a:lnSpc>
                <a:spcPts val="8263"/>
              </a:lnSpc>
              <a:spcBef>
                <a:spcPct val="0"/>
              </a:spcBef>
              <a:buFont typeface="Arial"/>
              <a:buChar char="•"/>
            </a:pPr>
            <a:r>
              <a:rPr lang="en-US" sz="5902" strike="noStrike" u="none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Mobile app development for easier reporting.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779265">
            <a:off x="14604677" y="1064875"/>
            <a:ext cx="5309246" cy="2278149"/>
          </a:xfrm>
          <a:custGeom>
            <a:avLst/>
            <a:gdLst/>
            <a:ahLst/>
            <a:cxnLst/>
            <a:rect r="r" b="b" t="t" l="l"/>
            <a:pathLst>
              <a:path h="2278149" w="5309246">
                <a:moveTo>
                  <a:pt x="0" y="0"/>
                </a:moveTo>
                <a:lnTo>
                  <a:pt x="5309246" y="0"/>
                </a:lnTo>
                <a:lnTo>
                  <a:pt x="5309246" y="2278149"/>
                </a:lnTo>
                <a:lnTo>
                  <a:pt x="0" y="2278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6034" y="3397148"/>
            <a:ext cx="1333029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FFE8A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 invite your questions, thoughts, and ideas.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09826" y="4542892"/>
            <a:ext cx="15449474" cy="5495803"/>
            <a:chOff x="0" y="0"/>
            <a:chExt cx="4068997" cy="14474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8997" cy="1447454"/>
            </a:xfrm>
            <a:custGeom>
              <a:avLst/>
              <a:gdLst/>
              <a:ahLst/>
              <a:cxnLst/>
              <a:rect r="r" b="b" t="t" l="l"/>
              <a:pathLst>
                <a:path h="1447454" w="4068997">
                  <a:moveTo>
                    <a:pt x="25056" y="0"/>
                  </a:moveTo>
                  <a:lnTo>
                    <a:pt x="4043942" y="0"/>
                  </a:lnTo>
                  <a:cubicBezTo>
                    <a:pt x="4050587" y="0"/>
                    <a:pt x="4056960" y="2640"/>
                    <a:pt x="4061659" y="7339"/>
                  </a:cubicBezTo>
                  <a:cubicBezTo>
                    <a:pt x="4066358" y="12037"/>
                    <a:pt x="4068997" y="18410"/>
                    <a:pt x="4068997" y="25056"/>
                  </a:cubicBezTo>
                  <a:lnTo>
                    <a:pt x="4068997" y="1422399"/>
                  </a:lnTo>
                  <a:cubicBezTo>
                    <a:pt x="4068997" y="1429044"/>
                    <a:pt x="4066358" y="1435417"/>
                    <a:pt x="4061659" y="1440116"/>
                  </a:cubicBezTo>
                  <a:cubicBezTo>
                    <a:pt x="4056960" y="1444814"/>
                    <a:pt x="4050587" y="1447454"/>
                    <a:pt x="4043942" y="1447454"/>
                  </a:cubicBezTo>
                  <a:lnTo>
                    <a:pt x="25056" y="1447454"/>
                  </a:lnTo>
                  <a:cubicBezTo>
                    <a:pt x="18410" y="1447454"/>
                    <a:pt x="12037" y="1444814"/>
                    <a:pt x="7339" y="1440116"/>
                  </a:cubicBezTo>
                  <a:cubicBezTo>
                    <a:pt x="2640" y="1435417"/>
                    <a:pt x="0" y="1429044"/>
                    <a:pt x="0" y="1422399"/>
                  </a:cubicBezTo>
                  <a:lnTo>
                    <a:pt x="0" y="25056"/>
                  </a:lnTo>
                  <a:cubicBezTo>
                    <a:pt x="0" y="18410"/>
                    <a:pt x="2640" y="12037"/>
                    <a:pt x="7339" y="7339"/>
                  </a:cubicBezTo>
                  <a:cubicBezTo>
                    <a:pt x="12037" y="2640"/>
                    <a:pt x="18410" y="0"/>
                    <a:pt x="25056" y="0"/>
                  </a:cubicBezTo>
                  <a:close/>
                </a:path>
              </a:pathLst>
            </a:custGeom>
            <a:solidFill>
              <a:srgbClr val="FFE8AE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068997" cy="1485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0">
            <a:off x="-438260" y="1286812"/>
            <a:ext cx="2614668" cy="5306522"/>
          </a:xfrm>
          <a:custGeom>
            <a:avLst/>
            <a:gdLst/>
            <a:ahLst/>
            <a:cxnLst/>
            <a:rect r="r" b="b" t="t" l="l"/>
            <a:pathLst>
              <a:path h="5306522" w="2614668">
                <a:moveTo>
                  <a:pt x="0" y="5306522"/>
                </a:moveTo>
                <a:lnTo>
                  <a:pt x="2614668" y="5306522"/>
                </a:lnTo>
                <a:lnTo>
                  <a:pt x="2614668" y="0"/>
                </a:lnTo>
                <a:lnTo>
                  <a:pt x="0" y="0"/>
                </a:lnTo>
                <a:lnTo>
                  <a:pt x="0" y="53065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71124" y="1163852"/>
            <a:ext cx="9284610" cy="223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10400">
                <a:solidFill>
                  <a:srgbClr val="BFE866"/>
                </a:solidFill>
                <a:latin typeface="High Cruiser"/>
                <a:ea typeface="High Cruiser"/>
                <a:cs typeface="High Cruiser"/>
                <a:sym typeface="High Cruiser"/>
              </a:rPr>
              <a:t>Questions and Discussion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502231">
            <a:off x="13321710" y="384059"/>
            <a:ext cx="1289282" cy="1289282"/>
          </a:xfrm>
          <a:custGeom>
            <a:avLst/>
            <a:gdLst/>
            <a:ahLst/>
            <a:cxnLst/>
            <a:rect r="r" b="b" t="t" l="l"/>
            <a:pathLst>
              <a:path h="1289282" w="1289282">
                <a:moveTo>
                  <a:pt x="0" y="0"/>
                </a:moveTo>
                <a:lnTo>
                  <a:pt x="1289282" y="0"/>
                </a:lnTo>
                <a:lnTo>
                  <a:pt x="1289282" y="1289282"/>
                </a:lnTo>
                <a:lnTo>
                  <a:pt x="0" y="1289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69452" y="4642236"/>
            <a:ext cx="15449474" cy="523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9307" indent="-399654" lvl="1">
              <a:lnSpc>
                <a:spcPts val="5183"/>
              </a:lnSpc>
              <a:buAutoNum type="arabicPeriod" startAt="1"/>
            </a:pPr>
            <a:r>
              <a:rPr lang="en-US" sz="3702" strike="noStrike" u="none">
                <a:solidFill>
                  <a:srgbClr val="5DA20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 do you think our website can help reduce vehicular pollution?</a:t>
            </a:r>
          </a:p>
          <a:p>
            <a:pPr algn="l" marL="799307" indent="-399654" lvl="1">
              <a:lnSpc>
                <a:spcPts val="5183"/>
              </a:lnSpc>
              <a:buAutoNum type="arabicPeriod" startAt="1"/>
            </a:pPr>
            <a:r>
              <a:rPr lang="en-US" sz="3702" strike="noStrike" u="none">
                <a:solidFill>
                  <a:srgbClr val="5DA20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Would you be willing to use our platform to report polluting vehicles? Why or why not?</a:t>
            </a:r>
          </a:p>
          <a:p>
            <a:pPr algn="l" marL="799307" indent="-399654" lvl="1">
              <a:lnSpc>
                <a:spcPts val="5183"/>
              </a:lnSpc>
              <a:buAutoNum type="arabicPeriod" startAt="1"/>
            </a:pPr>
            <a:r>
              <a:rPr lang="en-US" sz="3702" strike="noStrike" u="none">
                <a:solidFill>
                  <a:srgbClr val="5DA20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What features would make the reporting process easier for users?</a:t>
            </a:r>
          </a:p>
          <a:p>
            <a:pPr algn="l" marL="799307" indent="-399654" lvl="1">
              <a:lnSpc>
                <a:spcPts val="5183"/>
              </a:lnSpc>
              <a:buAutoNum type="arabicPeriod" startAt="1"/>
            </a:pPr>
            <a:r>
              <a:rPr lang="en-US" sz="3702" strike="noStrike" u="none">
                <a:solidFill>
                  <a:srgbClr val="5DA20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 can we spread awareness and encourage more people to use the platform?</a:t>
            </a:r>
          </a:p>
          <a:p>
            <a:pPr algn="l" marL="799307" indent="-399654" lvl="1">
              <a:lnSpc>
                <a:spcPts val="5183"/>
              </a:lnSpc>
              <a:buAutoNum type="arabicPeriod" startAt="1"/>
            </a:pPr>
            <a:r>
              <a:rPr lang="en-US" sz="3702" strike="noStrike" u="none">
                <a:solidFill>
                  <a:srgbClr val="5DA20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What challenges do you think we might face in implementing this solution?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542741">
            <a:off x="5173709" y="7002579"/>
            <a:ext cx="6048991" cy="2936510"/>
          </a:xfrm>
          <a:custGeom>
            <a:avLst/>
            <a:gdLst/>
            <a:ahLst/>
            <a:cxnLst/>
            <a:rect r="r" b="b" t="t" l="l"/>
            <a:pathLst>
              <a:path h="2936510" w="6048991">
                <a:moveTo>
                  <a:pt x="6048991" y="0"/>
                </a:moveTo>
                <a:lnTo>
                  <a:pt x="0" y="0"/>
                </a:lnTo>
                <a:lnTo>
                  <a:pt x="0" y="2936510"/>
                </a:lnTo>
                <a:lnTo>
                  <a:pt x="6048991" y="2936510"/>
                </a:lnTo>
                <a:lnTo>
                  <a:pt x="60489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33182" y="2131291"/>
            <a:ext cx="10961057" cy="3441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99"/>
              </a:lnSpc>
            </a:pPr>
            <a:r>
              <a:rPr lang="en-US" sz="15999">
                <a:solidFill>
                  <a:srgbClr val="BFE866"/>
                </a:solidFill>
                <a:latin typeface="High Cruiser"/>
                <a:ea typeface="High Cruiser"/>
                <a:cs typeface="High Cruiser"/>
                <a:sym typeface="High Cruiser"/>
              </a:rPr>
              <a:t>it's time to take action!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27831" y="0"/>
            <a:ext cx="3835009" cy="3186544"/>
          </a:xfrm>
          <a:custGeom>
            <a:avLst/>
            <a:gdLst/>
            <a:ahLst/>
            <a:cxnLst/>
            <a:rect r="r" b="b" t="t" l="l"/>
            <a:pathLst>
              <a:path h="3186544" w="3835009">
                <a:moveTo>
                  <a:pt x="0" y="0"/>
                </a:moveTo>
                <a:lnTo>
                  <a:pt x="3835008" y="0"/>
                </a:lnTo>
                <a:lnTo>
                  <a:pt x="3835008" y="3186544"/>
                </a:lnTo>
                <a:lnTo>
                  <a:pt x="0" y="318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5941" y="1028700"/>
            <a:ext cx="6553009" cy="8440643"/>
          </a:xfrm>
          <a:custGeom>
            <a:avLst/>
            <a:gdLst/>
            <a:ahLst/>
            <a:cxnLst/>
            <a:rect r="r" b="b" t="t" l="l"/>
            <a:pathLst>
              <a:path h="8440643" w="6553009">
                <a:moveTo>
                  <a:pt x="0" y="0"/>
                </a:moveTo>
                <a:lnTo>
                  <a:pt x="6553009" y="0"/>
                </a:lnTo>
                <a:lnTo>
                  <a:pt x="6553009" y="8440643"/>
                </a:lnTo>
                <a:lnTo>
                  <a:pt x="0" y="844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22137" y="7720450"/>
            <a:ext cx="1872102" cy="1872102"/>
          </a:xfrm>
          <a:custGeom>
            <a:avLst/>
            <a:gdLst/>
            <a:ahLst/>
            <a:cxnLst/>
            <a:rect r="r" b="b" t="t" l="l"/>
            <a:pathLst>
              <a:path h="1872102" w="1872102">
                <a:moveTo>
                  <a:pt x="0" y="0"/>
                </a:moveTo>
                <a:lnTo>
                  <a:pt x="1872102" y="0"/>
                </a:lnTo>
                <a:lnTo>
                  <a:pt x="1872102" y="1872102"/>
                </a:lnTo>
                <a:lnTo>
                  <a:pt x="0" y="1872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48015" y="5347624"/>
            <a:ext cx="8731391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FFE8A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Take a step FORWARD to make a positive impact, by reporting any polluting vehicle you come across.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8950" y="7502523"/>
            <a:ext cx="10073412" cy="435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</a:pPr>
            <a:r>
              <a:rPr lang="en-US" sz="2911">
                <a:solidFill>
                  <a:srgbClr val="FFE8A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Contact us at algoallies10@gmail.com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212123">
            <a:off x="5644491" y="490728"/>
            <a:ext cx="1624003" cy="1624003"/>
          </a:xfrm>
          <a:custGeom>
            <a:avLst/>
            <a:gdLst/>
            <a:ahLst/>
            <a:cxnLst/>
            <a:rect r="r" b="b" t="t" l="l"/>
            <a:pathLst>
              <a:path h="1624003" w="1624003">
                <a:moveTo>
                  <a:pt x="0" y="0"/>
                </a:moveTo>
                <a:lnTo>
                  <a:pt x="1624003" y="0"/>
                </a:lnTo>
                <a:lnTo>
                  <a:pt x="1624003" y="1624003"/>
                </a:lnTo>
                <a:lnTo>
                  <a:pt x="0" y="1624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79498" y="2259977"/>
            <a:ext cx="3616395" cy="3327084"/>
          </a:xfrm>
          <a:custGeom>
            <a:avLst/>
            <a:gdLst/>
            <a:ahLst/>
            <a:cxnLst/>
            <a:rect r="r" b="b" t="t" l="l"/>
            <a:pathLst>
              <a:path h="3327084" w="3616395">
                <a:moveTo>
                  <a:pt x="0" y="0"/>
                </a:moveTo>
                <a:lnTo>
                  <a:pt x="3616396" y="0"/>
                </a:lnTo>
                <a:lnTo>
                  <a:pt x="3616396" y="3327083"/>
                </a:lnTo>
                <a:lnTo>
                  <a:pt x="0" y="332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80003" y="3422608"/>
            <a:ext cx="6194551" cy="1712972"/>
            <a:chOff x="0" y="0"/>
            <a:chExt cx="8259402" cy="228396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259402" cy="2283963"/>
              <a:chOff x="0" y="0"/>
              <a:chExt cx="1631487" cy="45115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631487" cy="451153"/>
              </a:xfrm>
              <a:custGeom>
                <a:avLst/>
                <a:gdLst/>
                <a:ahLst/>
                <a:cxnLst/>
                <a:rect r="r" b="b" t="t" l="l"/>
                <a:pathLst>
                  <a:path h="451153" w="1631487">
                    <a:moveTo>
                      <a:pt x="62490" y="0"/>
                    </a:moveTo>
                    <a:lnTo>
                      <a:pt x="1568997" y="0"/>
                    </a:lnTo>
                    <a:cubicBezTo>
                      <a:pt x="1603509" y="0"/>
                      <a:pt x="1631487" y="27978"/>
                      <a:pt x="1631487" y="62490"/>
                    </a:cubicBezTo>
                    <a:lnTo>
                      <a:pt x="1631487" y="388663"/>
                    </a:lnTo>
                    <a:cubicBezTo>
                      <a:pt x="1631487" y="423176"/>
                      <a:pt x="1603509" y="451153"/>
                      <a:pt x="1568997" y="451153"/>
                    </a:cubicBezTo>
                    <a:lnTo>
                      <a:pt x="62490" y="451153"/>
                    </a:lnTo>
                    <a:cubicBezTo>
                      <a:pt x="27978" y="451153"/>
                      <a:pt x="0" y="423176"/>
                      <a:pt x="0" y="388663"/>
                    </a:cubicBezTo>
                    <a:lnTo>
                      <a:pt x="0" y="62490"/>
                    </a:lnTo>
                    <a:cubicBezTo>
                      <a:pt x="0" y="27978"/>
                      <a:pt x="27978" y="0"/>
                      <a:pt x="624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BFE866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631487" cy="4892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897263" y="175737"/>
              <a:ext cx="464876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E8AE"/>
                  </a:solidFill>
                  <a:latin typeface="High Cruiser"/>
                  <a:ea typeface="High Cruiser"/>
                  <a:cs typeface="High Cruiser"/>
                  <a:sym typeface="High Cruiser"/>
                </a:rPr>
                <a:t>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15569" y="1176497"/>
              <a:ext cx="7428263" cy="66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Introduction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80003" y="6842186"/>
            <a:ext cx="6194551" cy="1712972"/>
            <a:chOff x="0" y="0"/>
            <a:chExt cx="8259402" cy="228396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259402" cy="2283963"/>
              <a:chOff x="0" y="0"/>
              <a:chExt cx="1631487" cy="45115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631487" cy="451153"/>
              </a:xfrm>
              <a:custGeom>
                <a:avLst/>
                <a:gdLst/>
                <a:ahLst/>
                <a:cxnLst/>
                <a:rect r="r" b="b" t="t" l="l"/>
                <a:pathLst>
                  <a:path h="451153" w="1631487">
                    <a:moveTo>
                      <a:pt x="62490" y="0"/>
                    </a:moveTo>
                    <a:lnTo>
                      <a:pt x="1568997" y="0"/>
                    </a:lnTo>
                    <a:cubicBezTo>
                      <a:pt x="1603509" y="0"/>
                      <a:pt x="1631487" y="27978"/>
                      <a:pt x="1631487" y="62490"/>
                    </a:cubicBezTo>
                    <a:lnTo>
                      <a:pt x="1631487" y="388663"/>
                    </a:lnTo>
                    <a:cubicBezTo>
                      <a:pt x="1631487" y="423176"/>
                      <a:pt x="1603509" y="451153"/>
                      <a:pt x="1568997" y="451153"/>
                    </a:cubicBezTo>
                    <a:lnTo>
                      <a:pt x="62490" y="451153"/>
                    </a:lnTo>
                    <a:cubicBezTo>
                      <a:pt x="27978" y="451153"/>
                      <a:pt x="0" y="423176"/>
                      <a:pt x="0" y="388663"/>
                    </a:cubicBezTo>
                    <a:lnTo>
                      <a:pt x="0" y="62490"/>
                    </a:lnTo>
                    <a:cubicBezTo>
                      <a:pt x="0" y="27978"/>
                      <a:pt x="27978" y="0"/>
                      <a:pt x="624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BFE866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631487" cy="4892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897263" y="175737"/>
              <a:ext cx="464876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E8AE"/>
                  </a:solidFill>
                  <a:latin typeface="High Cruiser"/>
                  <a:ea typeface="High Cruiser"/>
                  <a:cs typeface="High Cruiser"/>
                  <a:sym typeface="High Cruiser"/>
                </a:rPr>
                <a:t>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15569" y="1176497"/>
              <a:ext cx="7428263" cy="66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Problem Statement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55336" y="3391389"/>
            <a:ext cx="6194551" cy="1712972"/>
            <a:chOff x="0" y="0"/>
            <a:chExt cx="8259402" cy="228396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259402" cy="2283963"/>
              <a:chOff x="0" y="0"/>
              <a:chExt cx="1631487" cy="45115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31487" cy="451153"/>
              </a:xfrm>
              <a:custGeom>
                <a:avLst/>
                <a:gdLst/>
                <a:ahLst/>
                <a:cxnLst/>
                <a:rect r="r" b="b" t="t" l="l"/>
                <a:pathLst>
                  <a:path h="451153" w="1631487">
                    <a:moveTo>
                      <a:pt x="62490" y="0"/>
                    </a:moveTo>
                    <a:lnTo>
                      <a:pt x="1568997" y="0"/>
                    </a:lnTo>
                    <a:cubicBezTo>
                      <a:pt x="1603509" y="0"/>
                      <a:pt x="1631487" y="27978"/>
                      <a:pt x="1631487" y="62490"/>
                    </a:cubicBezTo>
                    <a:lnTo>
                      <a:pt x="1631487" y="388663"/>
                    </a:lnTo>
                    <a:cubicBezTo>
                      <a:pt x="1631487" y="423176"/>
                      <a:pt x="1603509" y="451153"/>
                      <a:pt x="1568997" y="451153"/>
                    </a:cubicBezTo>
                    <a:lnTo>
                      <a:pt x="62490" y="451153"/>
                    </a:lnTo>
                    <a:cubicBezTo>
                      <a:pt x="27978" y="451153"/>
                      <a:pt x="0" y="423176"/>
                      <a:pt x="0" y="388663"/>
                    </a:cubicBezTo>
                    <a:lnTo>
                      <a:pt x="0" y="62490"/>
                    </a:lnTo>
                    <a:cubicBezTo>
                      <a:pt x="0" y="27978"/>
                      <a:pt x="27978" y="0"/>
                      <a:pt x="624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BFE866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631487" cy="4892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897263" y="175737"/>
              <a:ext cx="464876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E8AE"/>
                  </a:solidFill>
                  <a:latin typeface="High Cruiser"/>
                  <a:ea typeface="High Cruiser"/>
                  <a:cs typeface="High Cruiser"/>
                  <a:sym typeface="High Cruiser"/>
                </a:rPr>
                <a:t>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15569" y="1176497"/>
              <a:ext cx="7428263" cy="66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Our Solution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13446" y="6842186"/>
            <a:ext cx="6194551" cy="1712972"/>
            <a:chOff x="0" y="0"/>
            <a:chExt cx="8259402" cy="228396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259402" cy="2283963"/>
              <a:chOff x="0" y="0"/>
              <a:chExt cx="1631487" cy="45115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631487" cy="451153"/>
              </a:xfrm>
              <a:custGeom>
                <a:avLst/>
                <a:gdLst/>
                <a:ahLst/>
                <a:cxnLst/>
                <a:rect r="r" b="b" t="t" l="l"/>
                <a:pathLst>
                  <a:path h="451153" w="1631487">
                    <a:moveTo>
                      <a:pt x="62490" y="0"/>
                    </a:moveTo>
                    <a:lnTo>
                      <a:pt x="1568997" y="0"/>
                    </a:lnTo>
                    <a:cubicBezTo>
                      <a:pt x="1603509" y="0"/>
                      <a:pt x="1631487" y="27978"/>
                      <a:pt x="1631487" y="62490"/>
                    </a:cubicBezTo>
                    <a:lnTo>
                      <a:pt x="1631487" y="388663"/>
                    </a:lnTo>
                    <a:cubicBezTo>
                      <a:pt x="1631487" y="423176"/>
                      <a:pt x="1603509" y="451153"/>
                      <a:pt x="1568997" y="451153"/>
                    </a:cubicBezTo>
                    <a:lnTo>
                      <a:pt x="62490" y="451153"/>
                    </a:lnTo>
                    <a:cubicBezTo>
                      <a:pt x="27978" y="451153"/>
                      <a:pt x="0" y="423176"/>
                      <a:pt x="0" y="388663"/>
                    </a:cubicBezTo>
                    <a:lnTo>
                      <a:pt x="0" y="62490"/>
                    </a:lnTo>
                    <a:cubicBezTo>
                      <a:pt x="0" y="27978"/>
                      <a:pt x="27978" y="0"/>
                      <a:pt x="624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BFE866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631487" cy="4892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3897263" y="175737"/>
              <a:ext cx="464876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E8AE"/>
                  </a:solidFill>
                  <a:latin typeface="High Cruiser"/>
                  <a:ea typeface="High Cruiser"/>
                  <a:cs typeface="High Cruiser"/>
                  <a:sym typeface="High Cruiser"/>
                </a:rPr>
                <a:t>4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415569" y="1176497"/>
              <a:ext cx="7428263" cy="66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How the website works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true" flipV="false" rot="981294">
            <a:off x="16202914" y="3967653"/>
            <a:ext cx="2537038" cy="4590036"/>
          </a:xfrm>
          <a:custGeom>
            <a:avLst/>
            <a:gdLst/>
            <a:ahLst/>
            <a:cxnLst/>
            <a:rect r="r" b="b" t="t" l="l"/>
            <a:pathLst>
              <a:path h="4590036" w="2537038">
                <a:moveTo>
                  <a:pt x="2537038" y="0"/>
                </a:moveTo>
                <a:lnTo>
                  <a:pt x="0" y="0"/>
                </a:lnTo>
                <a:lnTo>
                  <a:pt x="0" y="4590036"/>
                </a:lnTo>
                <a:lnTo>
                  <a:pt x="2537038" y="4590036"/>
                </a:lnTo>
                <a:lnTo>
                  <a:pt x="25370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310874">
            <a:off x="15296130" y="6528386"/>
            <a:ext cx="2529377" cy="3205432"/>
          </a:xfrm>
          <a:custGeom>
            <a:avLst/>
            <a:gdLst/>
            <a:ahLst/>
            <a:cxnLst/>
            <a:rect r="r" b="b" t="t" l="l"/>
            <a:pathLst>
              <a:path h="3205432" w="2529377">
                <a:moveTo>
                  <a:pt x="0" y="0"/>
                </a:moveTo>
                <a:lnTo>
                  <a:pt x="2529378" y="0"/>
                </a:lnTo>
                <a:lnTo>
                  <a:pt x="2529378" y="3205432"/>
                </a:lnTo>
                <a:lnTo>
                  <a:pt x="0" y="3205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194551" y="1248450"/>
            <a:ext cx="5898897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BFE866"/>
                </a:solidFill>
                <a:latin typeface="High Cruiser"/>
                <a:ea typeface="High Cruiser"/>
                <a:cs typeface="High Cruiser"/>
                <a:sym typeface="High Cruiser"/>
              </a:rPr>
              <a:t>Agenda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589437">
            <a:off x="1828855" y="1175024"/>
            <a:ext cx="2105387" cy="2051796"/>
          </a:xfrm>
          <a:custGeom>
            <a:avLst/>
            <a:gdLst/>
            <a:ahLst/>
            <a:cxnLst/>
            <a:rect r="r" b="b" t="t" l="l"/>
            <a:pathLst>
              <a:path h="2051796" w="2105387">
                <a:moveTo>
                  <a:pt x="0" y="0"/>
                </a:moveTo>
                <a:lnTo>
                  <a:pt x="2105387" y="0"/>
                </a:lnTo>
                <a:lnTo>
                  <a:pt x="2105387" y="2051795"/>
                </a:lnTo>
                <a:lnTo>
                  <a:pt x="0" y="20517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325974" y="525338"/>
            <a:ext cx="1192295" cy="1192295"/>
          </a:xfrm>
          <a:custGeom>
            <a:avLst/>
            <a:gdLst/>
            <a:ahLst/>
            <a:cxnLst/>
            <a:rect r="r" b="b" t="t" l="l"/>
            <a:pathLst>
              <a:path h="1192295" w="1192295">
                <a:moveTo>
                  <a:pt x="0" y="0"/>
                </a:moveTo>
                <a:lnTo>
                  <a:pt x="1192295" y="0"/>
                </a:lnTo>
                <a:lnTo>
                  <a:pt x="1192295" y="1192295"/>
                </a:lnTo>
                <a:lnTo>
                  <a:pt x="0" y="11922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4265" y="2118788"/>
            <a:ext cx="17799469" cy="7724807"/>
            <a:chOff x="0" y="0"/>
            <a:chExt cx="4687926" cy="2034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7926" cy="2034517"/>
            </a:xfrm>
            <a:custGeom>
              <a:avLst/>
              <a:gdLst/>
              <a:ahLst/>
              <a:cxnLst/>
              <a:rect r="r" b="b" t="t" l="l"/>
              <a:pathLst>
                <a:path h="2034517" w="4687926">
                  <a:moveTo>
                    <a:pt x="21748" y="0"/>
                  </a:moveTo>
                  <a:lnTo>
                    <a:pt x="4666178" y="0"/>
                  </a:lnTo>
                  <a:cubicBezTo>
                    <a:pt x="4671946" y="0"/>
                    <a:pt x="4677478" y="2291"/>
                    <a:pt x="4681556" y="6370"/>
                  </a:cubicBezTo>
                  <a:cubicBezTo>
                    <a:pt x="4685635" y="10448"/>
                    <a:pt x="4687926" y="15980"/>
                    <a:pt x="4687926" y="21748"/>
                  </a:cubicBezTo>
                  <a:lnTo>
                    <a:pt x="4687926" y="2012769"/>
                  </a:lnTo>
                  <a:cubicBezTo>
                    <a:pt x="4687926" y="2024780"/>
                    <a:pt x="4678189" y="2034517"/>
                    <a:pt x="4666178" y="2034517"/>
                  </a:cubicBezTo>
                  <a:lnTo>
                    <a:pt x="21748" y="2034517"/>
                  </a:lnTo>
                  <a:cubicBezTo>
                    <a:pt x="15980" y="2034517"/>
                    <a:pt x="10448" y="2032226"/>
                    <a:pt x="6370" y="2028147"/>
                  </a:cubicBezTo>
                  <a:cubicBezTo>
                    <a:pt x="2291" y="2024069"/>
                    <a:pt x="0" y="2018537"/>
                    <a:pt x="0" y="2012769"/>
                  </a:cubicBezTo>
                  <a:lnTo>
                    <a:pt x="0" y="21748"/>
                  </a:lnTo>
                  <a:cubicBezTo>
                    <a:pt x="0" y="15980"/>
                    <a:pt x="2291" y="10448"/>
                    <a:pt x="6370" y="6370"/>
                  </a:cubicBezTo>
                  <a:cubicBezTo>
                    <a:pt x="10448" y="2291"/>
                    <a:pt x="15980" y="0"/>
                    <a:pt x="21748" y="0"/>
                  </a:cubicBezTo>
                  <a:close/>
                </a:path>
              </a:pathLst>
            </a:custGeom>
            <a:solidFill>
              <a:srgbClr val="FFE8AE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87926" cy="2072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4152" y="712343"/>
            <a:ext cx="9623397" cy="157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4"/>
              </a:lnSpc>
            </a:pPr>
            <a:r>
              <a:rPr lang="en-US" sz="12299">
                <a:solidFill>
                  <a:srgbClr val="BFE866"/>
                </a:solidFill>
                <a:latin typeface="High Cruiser"/>
                <a:ea typeface="High Cruiser"/>
                <a:cs typeface="High Cruiser"/>
                <a:sym typeface="High Cruiser"/>
              </a:rPr>
              <a:t>Introduction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3075481"/>
            <a:ext cx="5125709" cy="2905711"/>
          </a:xfrm>
          <a:custGeom>
            <a:avLst/>
            <a:gdLst/>
            <a:ahLst/>
            <a:cxnLst/>
            <a:rect r="r" b="b" t="t" l="l"/>
            <a:pathLst>
              <a:path h="2905711" w="5125709">
                <a:moveTo>
                  <a:pt x="0" y="0"/>
                </a:moveTo>
                <a:lnTo>
                  <a:pt x="5125709" y="0"/>
                </a:lnTo>
                <a:lnTo>
                  <a:pt x="5125709" y="2905711"/>
                </a:lnTo>
                <a:lnTo>
                  <a:pt x="0" y="290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8596" y="6410120"/>
            <a:ext cx="4925917" cy="3313568"/>
          </a:xfrm>
          <a:custGeom>
            <a:avLst/>
            <a:gdLst/>
            <a:ahLst/>
            <a:cxnLst/>
            <a:rect r="r" b="b" t="t" l="l"/>
            <a:pathLst>
              <a:path h="3313568" w="4925917">
                <a:moveTo>
                  <a:pt x="0" y="0"/>
                </a:moveTo>
                <a:lnTo>
                  <a:pt x="4925917" y="0"/>
                </a:lnTo>
                <a:lnTo>
                  <a:pt x="4925917" y="3313568"/>
                </a:lnTo>
                <a:lnTo>
                  <a:pt x="0" y="3313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3009" y="2283953"/>
            <a:ext cx="711069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b="true" sz="3699">
                <a:solidFill>
                  <a:srgbClr val="06521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HAVE YOU EVER WITNESSED...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70569" y="2809367"/>
            <a:ext cx="9726599" cy="634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8"/>
              </a:lnSpc>
            </a:pPr>
            <a:r>
              <a:rPr lang="en-US" sz="4648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What did you do?</a:t>
            </a:r>
          </a:p>
          <a:p>
            <a:pPr algn="ctr">
              <a:lnSpc>
                <a:spcPts val="5578"/>
              </a:lnSpc>
            </a:pPr>
            <a:r>
              <a:rPr lang="en-US" sz="4648">
                <a:solidFill>
                  <a:srgbClr val="5DA20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Probably nothing—just covered your nose and moved on.</a:t>
            </a:r>
          </a:p>
          <a:p>
            <a:pPr algn="ctr">
              <a:lnSpc>
                <a:spcPts val="5578"/>
              </a:lnSpc>
            </a:pPr>
            <a:r>
              <a:rPr lang="en-US" sz="4648">
                <a:solidFill>
                  <a:srgbClr val="5DA20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But did that solve the problem? No.</a:t>
            </a:r>
          </a:p>
          <a:p>
            <a:pPr algn="ctr">
              <a:lnSpc>
                <a:spcPts val="5578"/>
              </a:lnSpc>
            </a:pPr>
            <a:r>
              <a:rPr lang="en-US" sz="4648">
                <a:solidFill>
                  <a:srgbClr val="5DA20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Now, imagine if you could do something about it—A REAL SOLUTION.</a:t>
            </a:r>
          </a:p>
          <a:p>
            <a:pPr algn="ctr">
              <a:lnSpc>
                <a:spcPts val="5578"/>
              </a:lnSpc>
            </a:pPr>
            <a:r>
              <a:rPr lang="en-US" sz="4648">
                <a:solidFill>
                  <a:srgbClr val="5DA20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</a:t>
            </a:r>
            <a:r>
              <a:rPr lang="en-US" sz="4648">
                <a:solidFill>
                  <a:srgbClr val="5DA20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ot just a reaction. </a:t>
            </a:r>
          </a:p>
          <a:p>
            <a:pPr algn="ctr" marL="0" indent="0" lvl="0">
              <a:lnSpc>
                <a:spcPts val="5578"/>
              </a:lnSpc>
              <a:spcBef>
                <a:spcPct val="0"/>
              </a:spcBef>
            </a:pPr>
            <a:r>
              <a:rPr lang="en-US" sz="4648">
                <a:solidFill>
                  <a:srgbClr val="5DA20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It’s time to act!!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503015">
            <a:off x="16754234" y="1427559"/>
            <a:ext cx="3067531" cy="4904483"/>
          </a:xfrm>
          <a:custGeom>
            <a:avLst/>
            <a:gdLst/>
            <a:ahLst/>
            <a:cxnLst/>
            <a:rect r="r" b="b" t="t" l="l"/>
            <a:pathLst>
              <a:path h="4904483" w="3067531">
                <a:moveTo>
                  <a:pt x="3067532" y="0"/>
                </a:moveTo>
                <a:lnTo>
                  <a:pt x="0" y="0"/>
                </a:lnTo>
                <a:lnTo>
                  <a:pt x="0" y="4904483"/>
                </a:lnTo>
                <a:lnTo>
                  <a:pt x="3067532" y="4904483"/>
                </a:lnTo>
                <a:lnTo>
                  <a:pt x="30675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1015">
            <a:off x="539504" y="2344942"/>
            <a:ext cx="1624003" cy="1624003"/>
          </a:xfrm>
          <a:custGeom>
            <a:avLst/>
            <a:gdLst/>
            <a:ahLst/>
            <a:cxnLst/>
            <a:rect r="r" b="b" t="t" l="l"/>
            <a:pathLst>
              <a:path h="1624003" w="1624003">
                <a:moveTo>
                  <a:pt x="0" y="0"/>
                </a:moveTo>
                <a:lnTo>
                  <a:pt x="1624003" y="0"/>
                </a:lnTo>
                <a:lnTo>
                  <a:pt x="1624003" y="1624003"/>
                </a:lnTo>
                <a:lnTo>
                  <a:pt x="0" y="162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94484" y="8246120"/>
            <a:ext cx="1192295" cy="1192295"/>
          </a:xfrm>
          <a:custGeom>
            <a:avLst/>
            <a:gdLst/>
            <a:ahLst/>
            <a:cxnLst/>
            <a:rect r="r" b="b" t="t" l="l"/>
            <a:pathLst>
              <a:path h="1192295" w="1192295">
                <a:moveTo>
                  <a:pt x="0" y="0"/>
                </a:moveTo>
                <a:lnTo>
                  <a:pt x="1192295" y="0"/>
                </a:lnTo>
                <a:lnTo>
                  <a:pt x="1192295" y="1192295"/>
                </a:lnTo>
                <a:lnTo>
                  <a:pt x="0" y="1192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68054" y="5409999"/>
            <a:ext cx="7324393" cy="4028416"/>
          </a:xfrm>
          <a:custGeom>
            <a:avLst/>
            <a:gdLst/>
            <a:ahLst/>
            <a:cxnLst/>
            <a:rect r="r" b="b" t="t" l="l"/>
            <a:pathLst>
              <a:path h="4028416" w="7324393">
                <a:moveTo>
                  <a:pt x="0" y="0"/>
                </a:moveTo>
                <a:lnTo>
                  <a:pt x="7324393" y="0"/>
                </a:lnTo>
                <a:lnTo>
                  <a:pt x="7324393" y="4028416"/>
                </a:lnTo>
                <a:lnTo>
                  <a:pt x="0" y="4028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42684" y="6868593"/>
            <a:ext cx="3835009" cy="3186544"/>
          </a:xfrm>
          <a:custGeom>
            <a:avLst/>
            <a:gdLst/>
            <a:ahLst/>
            <a:cxnLst/>
            <a:rect r="r" b="b" t="t" l="l"/>
            <a:pathLst>
              <a:path h="3186544" w="3835009">
                <a:moveTo>
                  <a:pt x="0" y="0"/>
                </a:moveTo>
                <a:lnTo>
                  <a:pt x="3835008" y="0"/>
                </a:lnTo>
                <a:lnTo>
                  <a:pt x="3835008" y="3186544"/>
                </a:lnTo>
                <a:lnTo>
                  <a:pt x="0" y="31865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1152" y="5473282"/>
            <a:ext cx="7094272" cy="3901850"/>
          </a:xfrm>
          <a:custGeom>
            <a:avLst/>
            <a:gdLst/>
            <a:ahLst/>
            <a:cxnLst/>
            <a:rect r="r" b="b" t="t" l="l"/>
            <a:pathLst>
              <a:path h="3901850" w="7094272">
                <a:moveTo>
                  <a:pt x="0" y="0"/>
                </a:moveTo>
                <a:lnTo>
                  <a:pt x="7094272" y="0"/>
                </a:lnTo>
                <a:lnTo>
                  <a:pt x="7094272" y="3901850"/>
                </a:lnTo>
                <a:lnTo>
                  <a:pt x="0" y="39018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80859"/>
            <a:ext cx="16230600" cy="118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10400">
                <a:solidFill>
                  <a:srgbClr val="BFE866"/>
                </a:solidFill>
                <a:latin typeface="High Cruiser"/>
                <a:ea typeface="High Cruiser"/>
                <a:cs typeface="High Cruiser"/>
                <a:sym typeface="High Cruiser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2044" y="2718793"/>
            <a:ext cx="14423380" cy="2124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0694" indent="-445347" lvl="1">
              <a:lnSpc>
                <a:spcPts val="4125"/>
              </a:lnSpc>
              <a:buFont typeface="Arial"/>
              <a:buChar char="•"/>
            </a:pPr>
            <a:r>
              <a:rPr lang="en-US" sz="4125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Many vehicles emit excessive smoke, worsening air pollution.</a:t>
            </a:r>
          </a:p>
          <a:p>
            <a:pPr algn="l" marL="890694" indent="-445347" lvl="1">
              <a:lnSpc>
                <a:spcPts val="4125"/>
              </a:lnSpc>
              <a:buFont typeface="Arial"/>
              <a:buChar char="•"/>
            </a:pPr>
            <a:r>
              <a:rPr lang="en-US" sz="4125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 efficient system to report such vehicles in real-time.</a:t>
            </a:r>
          </a:p>
          <a:p>
            <a:pPr algn="l" marL="890694" indent="-445347" lvl="1">
              <a:lnSpc>
                <a:spcPts val="4125"/>
              </a:lnSpc>
              <a:buFont typeface="Arial"/>
              <a:buChar char="•"/>
            </a:pPr>
            <a:r>
              <a:rPr lang="en-US" sz="4125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Pollution control authorities lack direct public input.</a:t>
            </a:r>
          </a:p>
          <a:p>
            <a:pPr algn="l" marL="890694" indent="-445347" lvl="1">
              <a:lnSpc>
                <a:spcPts val="4125"/>
              </a:lnSpc>
              <a:spcBef>
                <a:spcPct val="0"/>
              </a:spcBef>
              <a:buFont typeface="Arial"/>
              <a:buChar char="•"/>
            </a:pPr>
            <a:r>
              <a:rPr lang="en-US" sz="4125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Weak enforcement of PUC regulations worsens the problem.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90957" y="1597160"/>
            <a:ext cx="9587068" cy="118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10400">
                <a:solidFill>
                  <a:srgbClr val="BFE866"/>
                </a:solidFill>
                <a:latin typeface="High Cruiser"/>
                <a:ea typeface="High Cruiser"/>
                <a:cs typeface="High Cruiser"/>
                <a:sym typeface="High Cruiser"/>
              </a:rPr>
              <a:t>Our Solution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202725">
            <a:off x="12800557" y="6850452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57535" y="802376"/>
            <a:ext cx="1192295" cy="1192295"/>
          </a:xfrm>
          <a:custGeom>
            <a:avLst/>
            <a:gdLst/>
            <a:ahLst/>
            <a:cxnLst/>
            <a:rect r="r" b="b" t="t" l="l"/>
            <a:pathLst>
              <a:path h="1192295" w="1192295">
                <a:moveTo>
                  <a:pt x="0" y="0"/>
                </a:moveTo>
                <a:lnTo>
                  <a:pt x="1192295" y="0"/>
                </a:lnTo>
                <a:lnTo>
                  <a:pt x="1192295" y="1192295"/>
                </a:lnTo>
                <a:lnTo>
                  <a:pt x="0" y="1192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26224" y="1870517"/>
            <a:ext cx="1192295" cy="1192295"/>
          </a:xfrm>
          <a:custGeom>
            <a:avLst/>
            <a:gdLst/>
            <a:ahLst/>
            <a:cxnLst/>
            <a:rect r="r" b="b" t="t" l="l"/>
            <a:pathLst>
              <a:path h="1192295" w="1192295">
                <a:moveTo>
                  <a:pt x="0" y="0"/>
                </a:moveTo>
                <a:lnTo>
                  <a:pt x="1192295" y="0"/>
                </a:lnTo>
                <a:lnTo>
                  <a:pt x="1192295" y="1192295"/>
                </a:lnTo>
                <a:lnTo>
                  <a:pt x="0" y="1192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42530" y="6444728"/>
            <a:ext cx="3802940" cy="3802940"/>
          </a:xfrm>
          <a:custGeom>
            <a:avLst/>
            <a:gdLst/>
            <a:ahLst/>
            <a:cxnLst/>
            <a:rect r="r" b="b" t="t" l="l"/>
            <a:pathLst>
              <a:path h="3802940" w="3802940">
                <a:moveTo>
                  <a:pt x="0" y="0"/>
                </a:moveTo>
                <a:lnTo>
                  <a:pt x="3802940" y="0"/>
                </a:lnTo>
                <a:lnTo>
                  <a:pt x="3802940" y="3802940"/>
                </a:lnTo>
                <a:lnTo>
                  <a:pt x="0" y="3802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4206" y="3006894"/>
            <a:ext cx="17951135" cy="343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8381" indent="-529190" lvl="1">
              <a:lnSpc>
                <a:spcPts val="6863"/>
              </a:lnSpc>
              <a:buFont typeface="Arial"/>
              <a:buChar char="•"/>
            </a:pPr>
            <a:r>
              <a:rPr lang="en-US" sz="4902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</a:t>
            </a:r>
            <a:r>
              <a:rPr lang="en-US" b="true" sz="4902">
                <a:solidFill>
                  <a:srgbClr val="FF313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WEB PLATFORM</a:t>
            </a:r>
            <a:r>
              <a:rPr lang="en-US" sz="4902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4902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where users can report polluting vehicles.</a:t>
            </a:r>
          </a:p>
          <a:p>
            <a:pPr algn="l" marL="1058381" indent="-529190" lvl="1">
              <a:lnSpc>
                <a:spcPts val="6863"/>
              </a:lnSpc>
              <a:buFont typeface="Arial"/>
              <a:buChar char="•"/>
            </a:pPr>
            <a:r>
              <a:rPr lang="en-US" sz="4902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Users submit specific details.</a:t>
            </a:r>
          </a:p>
          <a:p>
            <a:pPr algn="l" marL="1058381" indent="-529190" lvl="1">
              <a:lnSpc>
                <a:spcPts val="6863"/>
              </a:lnSpc>
              <a:buFont typeface="Arial"/>
              <a:buChar char="•"/>
            </a:pPr>
            <a:r>
              <a:rPr lang="en-US" sz="4902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is sent to pollution control authorities.</a:t>
            </a:r>
          </a:p>
          <a:p>
            <a:pPr algn="l" marL="1058381" indent="-529190" lvl="1">
              <a:lnSpc>
                <a:spcPts val="6863"/>
              </a:lnSpc>
              <a:buFont typeface="Arial"/>
              <a:buChar char="•"/>
            </a:pPr>
            <a:r>
              <a:rPr lang="en-US" sz="4902">
                <a:solidFill>
                  <a:srgbClr val="BFE86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Users get rewards for contributing.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8195" y="3907900"/>
            <a:ext cx="7806525" cy="2115255"/>
            <a:chOff x="0" y="0"/>
            <a:chExt cx="2056040" cy="5571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6040" cy="557104"/>
            </a:xfrm>
            <a:custGeom>
              <a:avLst/>
              <a:gdLst/>
              <a:ahLst/>
              <a:cxnLst/>
              <a:rect r="r" b="b" t="t" l="l"/>
              <a:pathLst>
                <a:path h="557104" w="2056040">
                  <a:moveTo>
                    <a:pt x="49586" y="0"/>
                  </a:moveTo>
                  <a:lnTo>
                    <a:pt x="2006453" y="0"/>
                  </a:lnTo>
                  <a:cubicBezTo>
                    <a:pt x="2033839" y="0"/>
                    <a:pt x="2056040" y="22201"/>
                    <a:pt x="2056040" y="49586"/>
                  </a:cubicBezTo>
                  <a:lnTo>
                    <a:pt x="2056040" y="507518"/>
                  </a:lnTo>
                  <a:cubicBezTo>
                    <a:pt x="2056040" y="534904"/>
                    <a:pt x="2033839" y="557104"/>
                    <a:pt x="2006453" y="557104"/>
                  </a:cubicBezTo>
                  <a:lnTo>
                    <a:pt x="49586" y="557104"/>
                  </a:lnTo>
                  <a:cubicBezTo>
                    <a:pt x="36435" y="557104"/>
                    <a:pt x="23823" y="551880"/>
                    <a:pt x="14523" y="542581"/>
                  </a:cubicBezTo>
                  <a:cubicBezTo>
                    <a:pt x="5224" y="533282"/>
                    <a:pt x="0" y="520669"/>
                    <a:pt x="0" y="507518"/>
                  </a:cubicBezTo>
                  <a:lnTo>
                    <a:pt x="0" y="49586"/>
                  </a:lnTo>
                  <a:cubicBezTo>
                    <a:pt x="0" y="22201"/>
                    <a:pt x="22201" y="0"/>
                    <a:pt x="49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FE86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6040" cy="595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-6506031">
            <a:off x="-403328" y="-1165697"/>
            <a:ext cx="4452220" cy="2995130"/>
          </a:xfrm>
          <a:custGeom>
            <a:avLst/>
            <a:gdLst/>
            <a:ahLst/>
            <a:cxnLst/>
            <a:rect r="r" b="b" t="t" l="l"/>
            <a:pathLst>
              <a:path h="2995130" w="4452220">
                <a:moveTo>
                  <a:pt x="4452219" y="2995130"/>
                </a:moveTo>
                <a:lnTo>
                  <a:pt x="0" y="2995130"/>
                </a:lnTo>
                <a:lnTo>
                  <a:pt x="0" y="0"/>
                </a:lnTo>
                <a:lnTo>
                  <a:pt x="4452219" y="0"/>
                </a:lnTo>
                <a:lnTo>
                  <a:pt x="4452219" y="29951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2496" y="1507361"/>
            <a:ext cx="10705460" cy="118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10400">
                <a:solidFill>
                  <a:srgbClr val="BFE866"/>
                </a:solidFill>
                <a:latin typeface="High Cruiser"/>
                <a:ea typeface="High Cruiser"/>
                <a:cs typeface="High Cruiser"/>
                <a:sym typeface="High Cruiser"/>
              </a:rPr>
              <a:t>How It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45231" y="7298045"/>
            <a:ext cx="9452775" cy="179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4"/>
              </a:lnSpc>
            </a:pPr>
            <a:r>
              <a:rPr lang="en-US" sz="5132">
                <a:solidFill>
                  <a:srgbClr val="FFE8A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4️⃣ Authorities take action on the vehicle.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195" y="7008831"/>
            <a:ext cx="8287031" cy="268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85"/>
              </a:lnSpc>
              <a:spcBef>
                <a:spcPct val="0"/>
              </a:spcBef>
            </a:pPr>
            <a:r>
              <a:rPr lang="en-US" sz="5132" strike="noStrike" u="none">
                <a:solidFill>
                  <a:srgbClr val="FFE8A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2️⃣ Upload details on our web (Photo/Video + Number Plate)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48195" y="7011840"/>
            <a:ext cx="8287031" cy="2787800"/>
            <a:chOff x="0" y="0"/>
            <a:chExt cx="2182592" cy="734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2593" cy="734235"/>
            </a:xfrm>
            <a:custGeom>
              <a:avLst/>
              <a:gdLst/>
              <a:ahLst/>
              <a:cxnLst/>
              <a:rect r="r" b="b" t="t" l="l"/>
              <a:pathLst>
                <a:path h="734235" w="2182593">
                  <a:moveTo>
                    <a:pt x="46711" y="0"/>
                  </a:moveTo>
                  <a:lnTo>
                    <a:pt x="2135881" y="0"/>
                  </a:lnTo>
                  <a:cubicBezTo>
                    <a:pt x="2161679" y="0"/>
                    <a:pt x="2182593" y="20913"/>
                    <a:pt x="2182593" y="46711"/>
                  </a:cubicBezTo>
                  <a:lnTo>
                    <a:pt x="2182593" y="687524"/>
                  </a:lnTo>
                  <a:cubicBezTo>
                    <a:pt x="2182593" y="699913"/>
                    <a:pt x="2177671" y="711794"/>
                    <a:pt x="2168911" y="720554"/>
                  </a:cubicBezTo>
                  <a:cubicBezTo>
                    <a:pt x="2160151" y="729314"/>
                    <a:pt x="2148270" y="734235"/>
                    <a:pt x="2135881" y="734235"/>
                  </a:cubicBezTo>
                  <a:lnTo>
                    <a:pt x="46711" y="734235"/>
                  </a:lnTo>
                  <a:cubicBezTo>
                    <a:pt x="34323" y="734235"/>
                    <a:pt x="22441" y="729314"/>
                    <a:pt x="13681" y="720554"/>
                  </a:cubicBezTo>
                  <a:cubicBezTo>
                    <a:pt x="4921" y="711794"/>
                    <a:pt x="0" y="699913"/>
                    <a:pt x="0" y="687524"/>
                  </a:cubicBezTo>
                  <a:lnTo>
                    <a:pt x="0" y="46711"/>
                  </a:lnTo>
                  <a:cubicBezTo>
                    <a:pt x="0" y="34323"/>
                    <a:pt x="4921" y="22441"/>
                    <a:pt x="13681" y="13681"/>
                  </a:cubicBezTo>
                  <a:cubicBezTo>
                    <a:pt x="22441" y="4921"/>
                    <a:pt x="34323" y="0"/>
                    <a:pt x="467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FE866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82592" cy="772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62346" y="3907900"/>
            <a:ext cx="8609470" cy="2115255"/>
            <a:chOff x="0" y="0"/>
            <a:chExt cx="2267515" cy="5571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7515" cy="557104"/>
            </a:xfrm>
            <a:custGeom>
              <a:avLst/>
              <a:gdLst/>
              <a:ahLst/>
              <a:cxnLst/>
              <a:rect r="r" b="b" t="t" l="l"/>
              <a:pathLst>
                <a:path h="557104" w="2267515">
                  <a:moveTo>
                    <a:pt x="44962" y="0"/>
                  </a:moveTo>
                  <a:lnTo>
                    <a:pt x="2222553" y="0"/>
                  </a:lnTo>
                  <a:cubicBezTo>
                    <a:pt x="2247385" y="0"/>
                    <a:pt x="2267515" y="20130"/>
                    <a:pt x="2267515" y="44962"/>
                  </a:cubicBezTo>
                  <a:lnTo>
                    <a:pt x="2267515" y="512143"/>
                  </a:lnTo>
                  <a:cubicBezTo>
                    <a:pt x="2267515" y="536974"/>
                    <a:pt x="2247385" y="557104"/>
                    <a:pt x="2222553" y="557104"/>
                  </a:cubicBezTo>
                  <a:lnTo>
                    <a:pt x="44962" y="557104"/>
                  </a:lnTo>
                  <a:cubicBezTo>
                    <a:pt x="20130" y="557104"/>
                    <a:pt x="0" y="536974"/>
                    <a:pt x="0" y="512143"/>
                  </a:cubicBezTo>
                  <a:lnTo>
                    <a:pt x="0" y="44962"/>
                  </a:lnTo>
                  <a:cubicBezTo>
                    <a:pt x="0" y="20130"/>
                    <a:pt x="20130" y="0"/>
                    <a:pt x="449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FE86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2267515" cy="661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185"/>
                </a:lnSpc>
                <a:spcBef>
                  <a:spcPct val="0"/>
                </a:spcBef>
              </a:pPr>
              <a:r>
                <a:rPr lang="en-US" sz="5132" strike="noStrike" u="none">
                  <a:solidFill>
                    <a:srgbClr val="FFE8A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3️⃣ Submit &amp; Get Rewarded (after verification).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15958" y="7111390"/>
            <a:ext cx="8702246" cy="2274881"/>
            <a:chOff x="0" y="0"/>
            <a:chExt cx="2291950" cy="5991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91949" cy="599146"/>
            </a:xfrm>
            <a:custGeom>
              <a:avLst/>
              <a:gdLst/>
              <a:ahLst/>
              <a:cxnLst/>
              <a:rect r="r" b="b" t="t" l="l"/>
              <a:pathLst>
                <a:path h="599146" w="2291949">
                  <a:moveTo>
                    <a:pt x="44482" y="0"/>
                  </a:moveTo>
                  <a:lnTo>
                    <a:pt x="2247467" y="0"/>
                  </a:lnTo>
                  <a:cubicBezTo>
                    <a:pt x="2272034" y="0"/>
                    <a:pt x="2291949" y="19915"/>
                    <a:pt x="2291949" y="44482"/>
                  </a:cubicBezTo>
                  <a:lnTo>
                    <a:pt x="2291949" y="554663"/>
                  </a:lnTo>
                  <a:cubicBezTo>
                    <a:pt x="2291949" y="579230"/>
                    <a:pt x="2272034" y="599146"/>
                    <a:pt x="2247467" y="599146"/>
                  </a:cubicBezTo>
                  <a:lnTo>
                    <a:pt x="44482" y="599146"/>
                  </a:lnTo>
                  <a:cubicBezTo>
                    <a:pt x="19915" y="599146"/>
                    <a:pt x="0" y="579230"/>
                    <a:pt x="0" y="554663"/>
                  </a:cubicBezTo>
                  <a:lnTo>
                    <a:pt x="0" y="44482"/>
                  </a:lnTo>
                  <a:cubicBezTo>
                    <a:pt x="0" y="19915"/>
                    <a:pt x="19915" y="0"/>
                    <a:pt x="444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FE866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291950" cy="637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09885" y="4021055"/>
            <a:ext cx="7806525" cy="178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85"/>
              </a:lnSpc>
              <a:spcBef>
                <a:spcPct val="0"/>
              </a:spcBef>
            </a:pPr>
            <a:r>
              <a:rPr lang="en-US" sz="5132" strike="noStrike" u="none">
                <a:solidFill>
                  <a:srgbClr val="FFE8A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1️⃣ Spot a high-emission vehicle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671619" y="1740040"/>
            <a:ext cx="1549014" cy="1549014"/>
          </a:xfrm>
          <a:custGeom>
            <a:avLst/>
            <a:gdLst/>
            <a:ahLst/>
            <a:cxnLst/>
            <a:rect r="r" b="b" t="t" l="l"/>
            <a:pathLst>
              <a:path h="1549014" w="1549014">
                <a:moveTo>
                  <a:pt x="0" y="0"/>
                </a:moveTo>
                <a:lnTo>
                  <a:pt x="1549014" y="0"/>
                </a:lnTo>
                <a:lnTo>
                  <a:pt x="1549014" y="1549015"/>
                </a:lnTo>
                <a:lnTo>
                  <a:pt x="0" y="1549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2643" y="1130823"/>
            <a:ext cx="11122715" cy="118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10400">
                <a:solidFill>
                  <a:srgbClr val="BFE866"/>
                </a:solidFill>
                <a:latin typeface="High Cruiser"/>
                <a:ea typeface="High Cruiser"/>
                <a:cs typeface="High Cruiser"/>
                <a:sym typeface="High Cruiser"/>
              </a:rPr>
              <a:t>Website Preview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80015" y="-71703"/>
            <a:ext cx="1624003" cy="1624003"/>
          </a:xfrm>
          <a:custGeom>
            <a:avLst/>
            <a:gdLst/>
            <a:ahLst/>
            <a:cxnLst/>
            <a:rect r="r" b="b" t="t" l="l"/>
            <a:pathLst>
              <a:path h="1624003" w="1624003">
                <a:moveTo>
                  <a:pt x="0" y="0"/>
                </a:moveTo>
                <a:lnTo>
                  <a:pt x="1624003" y="0"/>
                </a:lnTo>
                <a:lnTo>
                  <a:pt x="1624003" y="1624003"/>
                </a:lnTo>
                <a:lnTo>
                  <a:pt x="0" y="1624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22165" y="2202795"/>
            <a:ext cx="12330929" cy="7623062"/>
          </a:xfrm>
          <a:custGeom>
            <a:avLst/>
            <a:gdLst/>
            <a:ahLst/>
            <a:cxnLst/>
            <a:rect r="r" b="b" t="t" l="l"/>
            <a:pathLst>
              <a:path h="7623062" w="12330929">
                <a:moveTo>
                  <a:pt x="0" y="0"/>
                </a:moveTo>
                <a:lnTo>
                  <a:pt x="12330929" y="0"/>
                </a:lnTo>
                <a:lnTo>
                  <a:pt x="12330929" y="7623063"/>
                </a:lnTo>
                <a:lnTo>
                  <a:pt x="0" y="7623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91" r="-182" b="-128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2366" y="3657167"/>
            <a:ext cx="3835009" cy="3186544"/>
          </a:xfrm>
          <a:custGeom>
            <a:avLst/>
            <a:gdLst/>
            <a:ahLst/>
            <a:cxnLst/>
            <a:rect r="r" b="b" t="t" l="l"/>
            <a:pathLst>
              <a:path h="3186544" w="3835009">
                <a:moveTo>
                  <a:pt x="0" y="0"/>
                </a:moveTo>
                <a:lnTo>
                  <a:pt x="3835009" y="0"/>
                </a:lnTo>
                <a:lnTo>
                  <a:pt x="3835009" y="3186544"/>
                </a:lnTo>
                <a:lnTo>
                  <a:pt x="0" y="3186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522675">
            <a:off x="15125340" y="556884"/>
            <a:ext cx="2717111" cy="4915826"/>
          </a:xfrm>
          <a:custGeom>
            <a:avLst/>
            <a:gdLst/>
            <a:ahLst/>
            <a:cxnLst/>
            <a:rect r="r" b="b" t="t" l="l"/>
            <a:pathLst>
              <a:path h="4915826" w="2717111">
                <a:moveTo>
                  <a:pt x="2717111" y="0"/>
                </a:moveTo>
                <a:lnTo>
                  <a:pt x="0" y="0"/>
                </a:lnTo>
                <a:lnTo>
                  <a:pt x="0" y="4915826"/>
                </a:lnTo>
                <a:lnTo>
                  <a:pt x="2717111" y="4915826"/>
                </a:lnTo>
                <a:lnTo>
                  <a:pt x="271711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03011" y="1390794"/>
            <a:ext cx="1624003" cy="1624003"/>
          </a:xfrm>
          <a:custGeom>
            <a:avLst/>
            <a:gdLst/>
            <a:ahLst/>
            <a:cxnLst/>
            <a:rect r="r" b="b" t="t" l="l"/>
            <a:pathLst>
              <a:path h="1624003" w="1624003">
                <a:moveTo>
                  <a:pt x="0" y="0"/>
                </a:moveTo>
                <a:lnTo>
                  <a:pt x="1624002" y="0"/>
                </a:lnTo>
                <a:lnTo>
                  <a:pt x="1624002" y="1624003"/>
                </a:lnTo>
                <a:lnTo>
                  <a:pt x="0" y="1624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8307" y="763006"/>
            <a:ext cx="13831386" cy="8760988"/>
          </a:xfrm>
          <a:custGeom>
            <a:avLst/>
            <a:gdLst/>
            <a:ahLst/>
            <a:cxnLst/>
            <a:rect r="r" b="b" t="t" l="l"/>
            <a:pathLst>
              <a:path h="8760988" w="13831386">
                <a:moveTo>
                  <a:pt x="0" y="0"/>
                </a:moveTo>
                <a:lnTo>
                  <a:pt x="13831386" y="0"/>
                </a:lnTo>
                <a:lnTo>
                  <a:pt x="13831386" y="8760988"/>
                </a:lnTo>
                <a:lnTo>
                  <a:pt x="0" y="876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8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804" y="4668132"/>
            <a:ext cx="3835009" cy="3186544"/>
          </a:xfrm>
          <a:custGeom>
            <a:avLst/>
            <a:gdLst/>
            <a:ahLst/>
            <a:cxnLst/>
            <a:rect r="r" b="b" t="t" l="l"/>
            <a:pathLst>
              <a:path h="3186544" w="3835009">
                <a:moveTo>
                  <a:pt x="0" y="0"/>
                </a:moveTo>
                <a:lnTo>
                  <a:pt x="3835008" y="0"/>
                </a:lnTo>
                <a:lnTo>
                  <a:pt x="3835008" y="3186544"/>
                </a:lnTo>
                <a:lnTo>
                  <a:pt x="0" y="318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522675">
            <a:off x="15692900" y="521411"/>
            <a:ext cx="2717111" cy="4915826"/>
          </a:xfrm>
          <a:custGeom>
            <a:avLst/>
            <a:gdLst/>
            <a:ahLst/>
            <a:cxnLst/>
            <a:rect r="r" b="b" t="t" l="l"/>
            <a:pathLst>
              <a:path h="4915826" w="2717111">
                <a:moveTo>
                  <a:pt x="2717111" y="0"/>
                </a:moveTo>
                <a:lnTo>
                  <a:pt x="0" y="0"/>
                </a:lnTo>
                <a:lnTo>
                  <a:pt x="0" y="4915826"/>
                </a:lnTo>
                <a:lnTo>
                  <a:pt x="2717111" y="4915826"/>
                </a:lnTo>
                <a:lnTo>
                  <a:pt x="27171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9859" y="338042"/>
            <a:ext cx="15408282" cy="9610916"/>
          </a:xfrm>
          <a:custGeom>
            <a:avLst/>
            <a:gdLst/>
            <a:ahLst/>
            <a:cxnLst/>
            <a:rect r="r" b="b" t="t" l="l"/>
            <a:pathLst>
              <a:path h="9610916" w="15408282">
                <a:moveTo>
                  <a:pt x="0" y="0"/>
                </a:moveTo>
                <a:lnTo>
                  <a:pt x="15408282" y="0"/>
                </a:lnTo>
                <a:lnTo>
                  <a:pt x="15408282" y="9610916"/>
                </a:lnTo>
                <a:lnTo>
                  <a:pt x="0" y="9610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818099"/>
            <a:ext cx="1624003" cy="1624003"/>
          </a:xfrm>
          <a:custGeom>
            <a:avLst/>
            <a:gdLst/>
            <a:ahLst/>
            <a:cxnLst/>
            <a:rect r="r" b="b" t="t" l="l"/>
            <a:pathLst>
              <a:path h="1624003" w="1624003">
                <a:moveTo>
                  <a:pt x="0" y="0"/>
                </a:moveTo>
                <a:lnTo>
                  <a:pt x="1624003" y="0"/>
                </a:lnTo>
                <a:lnTo>
                  <a:pt x="1624003" y="1624002"/>
                </a:lnTo>
                <a:lnTo>
                  <a:pt x="0" y="1624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287190">
            <a:off x="14486239" y="2528827"/>
            <a:ext cx="5095448" cy="4233854"/>
          </a:xfrm>
          <a:custGeom>
            <a:avLst/>
            <a:gdLst/>
            <a:ahLst/>
            <a:cxnLst/>
            <a:rect r="r" b="b" t="t" l="l"/>
            <a:pathLst>
              <a:path h="4233854" w="5095448">
                <a:moveTo>
                  <a:pt x="0" y="0"/>
                </a:moveTo>
                <a:lnTo>
                  <a:pt x="5095448" y="0"/>
                </a:lnTo>
                <a:lnTo>
                  <a:pt x="5095448" y="4233854"/>
                </a:lnTo>
                <a:lnTo>
                  <a:pt x="0" y="4233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DAGg4qO3wzY</dc:identifier>
  <dcterms:modified xsi:type="dcterms:W3CDTF">2011-08-01T06:04:30Z</dcterms:modified>
  <cp:revision>1</cp:revision>
  <dc:title>Black and Green Bold Illustrative Environmental Sustainability Talks Presentation</dc:title>
</cp:coreProperties>
</file>